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7"/>
  </p:notesMasterIdLst>
  <p:handoutMasterIdLst>
    <p:handoutMasterId r:id="rId28"/>
  </p:handoutMasterIdLst>
  <p:sldIdLst>
    <p:sldId id="290" r:id="rId5"/>
    <p:sldId id="340" r:id="rId6"/>
    <p:sldId id="341" r:id="rId7"/>
    <p:sldId id="329" r:id="rId8"/>
    <p:sldId id="334" r:id="rId9"/>
    <p:sldId id="349" r:id="rId10"/>
    <p:sldId id="346" r:id="rId11"/>
    <p:sldId id="352" r:id="rId12"/>
    <p:sldId id="336" r:id="rId13"/>
    <p:sldId id="353" r:id="rId14"/>
    <p:sldId id="355" r:id="rId15"/>
    <p:sldId id="358" r:id="rId16"/>
    <p:sldId id="359" r:id="rId17"/>
    <p:sldId id="356" r:id="rId18"/>
    <p:sldId id="342" r:id="rId19"/>
    <p:sldId id="360" r:id="rId20"/>
    <p:sldId id="361" r:id="rId21"/>
    <p:sldId id="362" r:id="rId22"/>
    <p:sldId id="357" r:id="rId23"/>
    <p:sldId id="365" r:id="rId24"/>
    <p:sldId id="364" r:id="rId25"/>
    <p:sldId id="366" r:id="rId2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5613" autoAdjust="0"/>
  </p:normalViewPr>
  <p:slideViewPr>
    <p:cSldViewPr snapToGrid="0">
      <p:cViewPr varScale="1">
        <p:scale>
          <a:sx n="83" d="100"/>
          <a:sy n="83" d="100"/>
        </p:scale>
        <p:origin x="104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91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C8D93E-68F5-4C5C-8F01-1B47945FD305}" type="datetime1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11/15/2023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D1DFEF1-1477-4316-9301-165B4D0C610A}" type="datetime1">
              <a:rPr lang="zh-TW" altLang="en-US" noProof="0" smtClean="0"/>
              <a:t>2023/11/15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ABE9C73-6CDE-45E2-97F8-E3C5308FA23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0160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1069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49FF30-AE98-4030-8BA7-BBEE900C28D7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2E81337-E0B6-4938-9827-31887CE849D6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0B87A9C-A9D7-42CC-9E01-9A10BE3EFA89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90AB5AE-661F-485F-A12C-82FE8C6D87B2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5954A-1905-4811-B226-B18EBA148328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62DA49AD-9124-444C-A840-12BD6658F270}" type="datetime1">
              <a:rPr lang="zh-TW" altLang="en-US" noProof="0" smtClean="0"/>
              <a:t>2023/11/15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68E010-B698-4CF5-A43D-4329BC1D9250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ru-RU" noProof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ru-RU" noProof="0"/>
          </a:p>
        </p:txBody>
      </p:sp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AC097E-FD32-4D28-8DC2-98D18E3CAEA8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B3342-3D31-4E64-B381-13C4702B3C49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4DFE7C-8AF9-42CE-98A9-09D5E106636E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6335F-BEB8-4C7F-A902-C8A743CB76E5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DE29E5-D5C3-4660-B4BA-A7AA62CDFE8E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820B87-9DF4-48C1-9FC7-325E47494D3D}" type="datetime1">
              <a:rPr lang="zh-TW" altLang="en-US" noProof="0" smtClean="0"/>
              <a:t>2023/11/15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jhwang@nyc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json.org/json-en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dws.hccg.gov.tw/001/Upload/25/opendataback/9059/1310/b4c87a4a-36cc-41bd-81b8-af703247ee61.json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tw/dataset/129136" TargetMode="External"/><Relationship Id="rId2" Type="http://schemas.openxmlformats.org/officeDocument/2006/relationships/hyperlink" Target="https://data.gov.tw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seaborn.pydata.org/index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generated/seaborn.lineplot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eaborn.pydata.org/generated/seaborn.pairplot.html" TargetMode="External"/><Relationship Id="rId5" Type="http://schemas.openxmlformats.org/officeDocument/2006/relationships/hyperlink" Target="https://seaborn.pydata.org/generated/seaborn.residplot.html" TargetMode="External"/><Relationship Id="rId4" Type="http://schemas.openxmlformats.org/officeDocument/2006/relationships/hyperlink" Target="https://seaborn.pydata.org/generated/seaborn.regplo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tplotlib.org/3.5.3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tplotlib.org/3.5.3/plot_types/stats/pi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basics.indexing.html" TargetMode="External"/><Relationship Id="rId2" Type="http://schemas.openxmlformats.org/officeDocument/2006/relationships/hyperlink" Target="mailto:x@x.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ndas.pydata.org/docs/reference/api/pandas.DataFrame.html#pandas.DataFrame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W3_From Excel to PYTHON </a:t>
            </a:r>
            <a:endParaRPr lang="zh-TW" altLang="ru-RU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68" y="4369581"/>
            <a:ext cx="8655200" cy="457201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zh-TW" altLang="en-US" dirty="0">
                <a:solidFill>
                  <a:schemeClr val="tx2">
                    <a:lumMod val="90000"/>
                  </a:schemeClr>
                </a:solidFill>
              </a:rPr>
              <a:t>黃明居</a:t>
            </a:r>
            <a:endParaRPr lang="en-US" altLang="zh-TW" dirty="0">
              <a:solidFill>
                <a:schemeClr val="tx2">
                  <a:lumMod val="90000"/>
                </a:schemeClr>
              </a:solidFill>
            </a:endParaRPr>
          </a:p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2">
                    <a:lumMod val="90000"/>
                  </a:schemeClr>
                </a:solidFill>
                <a:hlinkClick r:id="rId3"/>
              </a:rPr>
              <a:t>mjhwang@nycu.edu.tw</a:t>
            </a:r>
            <a:endParaRPr lang="en-US" altLang="zh-TW" dirty="0">
              <a:solidFill>
                <a:schemeClr val="tx2">
                  <a:lumMod val="90000"/>
                </a:schemeClr>
              </a:solidFill>
            </a:endParaRPr>
          </a:p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2">
                    <a:lumMod val="90000"/>
                  </a:schemeClr>
                </a:solidFill>
              </a:rPr>
              <a:t>2023/11/16</a:t>
            </a:r>
            <a:endParaRPr lang="zh-TW" altLang="ru-RU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4F13DF-631A-8FCF-392C-6A219CF9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33" y="463800"/>
            <a:ext cx="10058400" cy="1371600"/>
          </a:xfrm>
        </p:spPr>
        <p:txBody>
          <a:bodyPr/>
          <a:lstStyle/>
          <a:p>
            <a:r>
              <a:rPr lang="en-US" altLang="zh-TW" dirty="0"/>
              <a:t>Data Manipulation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85D638-AB42-B193-2FEA-ED3C9FABAD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7667" y="2876018"/>
            <a:ext cx="4729599" cy="3300013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778C3B-B09F-A786-D92A-1CFC9F45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7667" y="1771075"/>
            <a:ext cx="4950872" cy="4502016"/>
          </a:xfrm>
        </p:spPr>
        <p:txBody>
          <a:bodyPr/>
          <a:lstStyle/>
          <a:p>
            <a:pPr algn="l"/>
            <a:r>
              <a:rPr lang="en-US" altLang="zh-TW" sz="1800" b="0" i="0" u="none" strike="noStrike" baseline="0" dirty="0">
                <a:latin typeface="MyriadPro-SemiboldCond"/>
              </a:rPr>
              <a:t>Selecting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MyriadPro-SemiboldCond"/>
              </a:rPr>
              <a:t>by position</a:t>
            </a:r>
            <a:r>
              <a:rPr lang="zh-TW" altLang="en-US" sz="1800" b="0" i="0" u="none" strike="noStrike" baseline="0" dirty="0">
                <a:latin typeface="MyriadPro-SemiboldCond"/>
              </a:rPr>
              <a:t>：</a:t>
            </a:r>
            <a:r>
              <a:rPr lang="en-US" altLang="zh-TW" sz="1800" b="0" i="0" u="none" strike="noStrike" baseline="0" dirty="0">
                <a:latin typeface="MyriadPro-SemiboldCond"/>
              </a:rPr>
              <a:t>U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MinionPro-Regular"/>
              </a:rPr>
              <a:t>se the </a:t>
            </a:r>
            <a:r>
              <a:rPr lang="en-US" altLang="zh-TW" sz="1800" b="0" i="0" u="none" strike="noStrike" baseline="0" dirty="0" err="1">
                <a:solidFill>
                  <a:srgbClr val="FF0000"/>
                </a:solidFill>
                <a:latin typeface="UbuntuMono-Regular"/>
              </a:rPr>
              <a:t>iloc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MinionPro-Regular"/>
              </a:rPr>
              <a:t>attribute, which stands for </a:t>
            </a:r>
            <a:r>
              <a:rPr lang="en-US" altLang="zh-TW" sz="1800" b="0" i="1" u="none" strike="noStrike" baseline="0" dirty="0">
                <a:solidFill>
                  <a:srgbClr val="FF0000"/>
                </a:solidFill>
                <a:latin typeface="MinionPro-It"/>
              </a:rPr>
              <a:t>integer location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MinionPro-Regular"/>
              </a:rPr>
              <a:t>:</a:t>
            </a:r>
          </a:p>
          <a:p>
            <a:pPr marL="274320" lvl="1" indent="0">
              <a:buNone/>
            </a:pPr>
            <a:r>
              <a:rPr lang="en-US" altLang="zh-TW" b="0" i="0" u="none" strike="noStrike" baseline="0" dirty="0">
                <a:solidFill>
                  <a:srgbClr val="000089"/>
                </a:solidFill>
                <a:latin typeface="UbuntuMono-Regular"/>
              </a:rPr>
              <a:t>  </a:t>
            </a:r>
            <a:r>
              <a:rPr lang="en-US" altLang="zh-TW" b="0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b="0" i="0" u="none" strike="noStrike" baseline="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altLang="zh-TW" b="0" i="0" u="none" strike="noStrike" baseline="0" dirty="0" err="1">
                <a:solidFill>
                  <a:srgbClr val="000089"/>
                </a:solidFill>
                <a:latin typeface="UbuntuMono-Regular"/>
              </a:rPr>
              <a:t>iloc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altLang="zh-TW" b="0" i="0" u="none" strike="noStrike" baseline="0" dirty="0" err="1">
                <a:solidFill>
                  <a:srgbClr val="000089"/>
                </a:solidFill>
                <a:latin typeface="UbuntuMono-Regular"/>
              </a:rPr>
              <a:t>row_selection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altLang="zh-TW" b="0" i="0" u="none" strike="noStrike" baseline="0" dirty="0" err="1">
                <a:solidFill>
                  <a:srgbClr val="000089"/>
                </a:solidFill>
                <a:latin typeface="UbuntuMono-Regular"/>
              </a:rPr>
              <a:t>column_selection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UbuntuMono-Regular"/>
              </a:rPr>
              <a:t>]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CA81557B-EB58-1FED-62A5-22F1E8B336BB}"/>
              </a:ext>
            </a:extLst>
          </p:cNvPr>
          <p:cNvSpPr txBox="1">
            <a:spLocks/>
          </p:cNvSpPr>
          <p:nvPr/>
        </p:nvSpPr>
        <p:spPr>
          <a:xfrm>
            <a:off x="6133461" y="1724249"/>
            <a:ext cx="4950872" cy="4502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b="0" i="0" u="none" strike="noStrike" baseline="0" dirty="0">
                <a:latin typeface="MyriadPro-SemiboldCond"/>
              </a:rPr>
              <a:t>Selecting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MyriadPro-SemiboldCond"/>
              </a:rPr>
              <a:t>by </a:t>
            </a:r>
            <a:r>
              <a:rPr lang="en-US" altLang="zh-TW" sz="1800" b="0" i="0" u="none" strike="noStrike" baseline="0" dirty="0" err="1">
                <a:solidFill>
                  <a:srgbClr val="FF0000"/>
                </a:solidFill>
                <a:latin typeface="MyriadPro-SemiboldCond"/>
              </a:rPr>
              <a:t>boolean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MyriadPro-SemiboldCond"/>
              </a:rPr>
              <a:t> indexing</a:t>
            </a:r>
            <a:r>
              <a:rPr lang="zh-TW" altLang="en-US" dirty="0">
                <a:latin typeface="MyriadPro-SemiboldCond"/>
              </a:rPr>
              <a:t>：</a:t>
            </a:r>
            <a:r>
              <a:rPr lang="en-US" altLang="zh-TW" sz="1800" b="0" i="0" u="none" strike="noStrike" baseline="0" dirty="0">
                <a:latin typeface="UbuntuMono-Regular"/>
              </a:rPr>
              <a:t>True </a:t>
            </a:r>
            <a:r>
              <a:rPr lang="en-US" altLang="zh-TW" sz="1800" b="0" i="0" u="none" strike="noStrike" baseline="0" dirty="0">
                <a:latin typeface="MinionPro-Regular"/>
              </a:rPr>
              <a:t>or </a:t>
            </a:r>
            <a:r>
              <a:rPr lang="en-US" altLang="zh-TW" sz="1800" b="0" i="0" u="none" strike="noStrike" baseline="0" dirty="0">
                <a:latin typeface="UbuntuMono-Regular"/>
              </a:rPr>
              <a:t>False</a:t>
            </a:r>
            <a:r>
              <a:rPr lang="en-US" altLang="zh-TW" sz="1800" b="0" i="0" u="none" strike="noStrike" baseline="0" dirty="0">
                <a:latin typeface="MinionPro-Regular"/>
              </a:rPr>
              <a:t>. Boolean Series are used to select specific columns and rows of a </a:t>
            </a:r>
            <a:r>
              <a:rPr lang="en-US" altLang="zh-TW" sz="1800" b="0" i="0" u="none" strike="noStrike" baseline="0" dirty="0" err="1">
                <a:latin typeface="MinionPro-Regular"/>
              </a:rPr>
              <a:t>DataFrame</a:t>
            </a:r>
            <a:r>
              <a:rPr lang="en-US" altLang="zh-TW" sz="1800" b="0" i="0" u="none" strike="noStrike" baseline="0" dirty="0">
                <a:latin typeface="MinionPro-Regular"/>
              </a:rPr>
              <a:t>.</a:t>
            </a:r>
          </a:p>
          <a:p>
            <a:pPr marL="0" indent="0" algn="l">
              <a:buNone/>
            </a:pPr>
            <a:endParaRPr lang="en-US" altLang="zh-TW" sz="1800" b="0" i="0" u="none" strike="noStrike" baseline="0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endParaRPr lang="en-US" altLang="zh-TW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endParaRPr lang="en-US" altLang="zh-TW" sz="1800" b="0" i="0" u="none" strike="noStrike" baseline="0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endParaRPr lang="en-US" altLang="zh-TW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endParaRPr lang="en-US" altLang="zh-TW" sz="1800" b="0" i="0" u="none" strike="noStrike" baseline="0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r>
              <a:rPr lang="zh-TW" altLang="en-US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練習：</a:t>
            </a:r>
            <a:endParaRPr lang="en-US" altLang="zh-TW" sz="1800" b="0" i="0" u="none" strike="noStrike" baseline="0" dirty="0">
              <a:solidFill>
                <a:srgbClr val="000089"/>
              </a:solidFill>
              <a:latin typeface="UbuntuMono-Regular"/>
            </a:endParaRP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tf</a:t>
            </a: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</a:t>
            </a:r>
            <a:r>
              <a:rPr lang="en-US" altLang="zh-TW" sz="1800" b="0" i="0" u="none" strike="noStrike" baseline="0" dirty="0">
                <a:solidFill>
                  <a:srgbClr val="555555"/>
                </a:solidFill>
                <a:latin typeface="UbuntuMono-Regular"/>
              </a:rPr>
              <a:t>=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"age"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 </a:t>
            </a:r>
            <a:r>
              <a:rPr lang="en-US" altLang="zh-TW" sz="1800" b="0" i="0" u="none" strike="noStrike" baseline="0" dirty="0">
                <a:solidFill>
                  <a:srgbClr val="555555"/>
                </a:solidFill>
                <a:latin typeface="UbuntuMono-Regular"/>
              </a:rPr>
              <a:t>&gt; </a:t>
            </a:r>
            <a:r>
              <a:rPr lang="en-US" altLang="zh-TW" sz="1800" b="0" i="0" u="none" strike="noStrike" baseline="0" dirty="0">
                <a:solidFill>
                  <a:srgbClr val="FF6600"/>
                </a:solidFill>
                <a:latin typeface="UbuntuMono-Regular"/>
              </a:rPr>
              <a:t>40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altLang="zh-TW" sz="1800" b="0" i="0" u="none" strike="noStrike" baseline="0" dirty="0">
                <a:solidFill>
                  <a:srgbClr val="555555"/>
                </a:solidFill>
                <a:latin typeface="UbuntuMono-Regular"/>
              </a:rPr>
              <a:t>&amp;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"country"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 </a:t>
            </a:r>
            <a:r>
              <a:rPr lang="en-US" altLang="zh-TW" sz="1800" b="0" i="0" u="none" strike="noStrike" baseline="0" dirty="0">
                <a:solidFill>
                  <a:srgbClr val="555555"/>
                </a:solidFill>
                <a:latin typeface="UbuntuMono-Regular"/>
              </a:rPr>
              <a:t>== 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"USA"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)</a:t>
            </a:r>
            <a:endParaRPr lang="en-US" altLang="zh-TW" dirty="0">
              <a:solidFill>
                <a:srgbClr val="000000"/>
              </a:solidFill>
              <a:latin typeface="UbuntuMono-Regular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124A9F-3BDB-C5AA-08B8-00FB3724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55" y="2835571"/>
            <a:ext cx="4071466" cy="1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4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6AD89-E5A4-81CD-7823-3863E85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作業檢討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B02C0-2881-43CD-B7B8-4EF5A6B4F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98149"/>
            <a:ext cx="10386188" cy="4587325"/>
          </a:xfrm>
        </p:spPr>
        <p:txBody>
          <a:bodyPr>
            <a:normAutofit/>
          </a:bodyPr>
          <a:lstStyle/>
          <a:p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讀取數據： 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Pandas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讀取台中市政府警察局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112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月份交通事故資料。 </a:t>
            </a:r>
          </a:p>
          <a:p>
            <a:pPr lvl="1"/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列出數據的前五行及後五行，確保讀取成功。 </a:t>
            </a:r>
          </a:p>
          <a:p>
            <a:pPr lvl="1"/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獲取數據的基本資訊，如列數、非空值數、數據類型等。 </a:t>
            </a:r>
          </a:p>
          <a:p>
            <a:endParaRPr lang="zh-TW" altLang="en-US" sz="20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資料描述： 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取得資料的統計量描述，如平均值、標準差、最小值、最大值等。 </a:t>
            </a:r>
          </a:p>
          <a:p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確定數據的行數和列數：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並獲取數據的行名和索引資訊。 </a:t>
            </a:r>
          </a:p>
          <a:p>
            <a:endParaRPr lang="zh-TW" altLang="en-US" sz="20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選取台中市政府警察局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112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月份交通事故資料中，西屯區且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事故類型為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17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列出所選數據的前五行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 </a:t>
            </a:r>
          </a:p>
          <a:p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選取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至第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行的第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至第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之間的資料，並列出所選資料的前五行。 </a:t>
            </a:r>
          </a:p>
          <a:p>
            <a:endParaRPr lang="zh-TW" altLang="en-US" sz="20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92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86703A-4022-A49E-ADCF-81A0CE88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JSON</a:t>
            </a:r>
            <a:r>
              <a:rPr lang="zh-TW" altLang="en-US" dirty="0"/>
              <a:t>檔案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E850E9-9E7A-FFC9-27FA-7C96E32C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309384" cy="4213443"/>
          </a:xfrm>
        </p:spPr>
        <p:txBody>
          <a:bodyPr>
            <a:normAutofit/>
          </a:bodyPr>
          <a:lstStyle/>
          <a:p>
            <a:r>
              <a:rPr lang="en-US" altLang="zh-TW" dirty="0"/>
              <a:t>JSON</a:t>
            </a:r>
            <a:r>
              <a:rPr lang="zh-TW" altLang="en-US" dirty="0"/>
              <a:t>（</a:t>
            </a:r>
            <a:r>
              <a:rPr lang="en-US" altLang="zh-TW" dirty="0"/>
              <a:t>JavaScript Object Notation</a:t>
            </a:r>
            <a:r>
              <a:rPr lang="zh-TW" altLang="en-US" dirty="0"/>
              <a:t>）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由美國程式設計師道格拉斯</a:t>
            </a:r>
            <a:r>
              <a:rPr lang="en-US" altLang="zh-TW" dirty="0"/>
              <a:t>·</a:t>
            </a:r>
            <a:r>
              <a:rPr lang="zh-TW" altLang="en-US" dirty="0"/>
              <a:t>克羅克福特構想和設計。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輕量級資料交換格式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其內容由屬性和值所組成。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易於閱讀和處理的優勢。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2C0EFEB-F7D1-972B-5788-83C797210779}"/>
              </a:ext>
            </a:extLst>
          </p:cNvPr>
          <p:cNvGrpSpPr/>
          <p:nvPr/>
        </p:nvGrpSpPr>
        <p:grpSpPr>
          <a:xfrm>
            <a:off x="362695" y="357929"/>
            <a:ext cx="7575101" cy="6344265"/>
            <a:chOff x="362695" y="357929"/>
            <a:chExt cx="7575101" cy="6344265"/>
          </a:xfrm>
        </p:grpSpPr>
        <p:pic>
          <p:nvPicPr>
            <p:cNvPr id="6" name="圖片 5">
              <a:hlinkClick r:id="rId2"/>
              <a:extLst>
                <a:ext uri="{FF2B5EF4-FFF2-40B4-BE49-F238E27FC236}">
                  <a16:creationId xmlns:a16="http://schemas.microsoft.com/office/drawing/2014/main" id="{A406FDD7-1ACD-2C09-EF1E-4530E0CC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95" y="357929"/>
              <a:ext cx="7575101" cy="391778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97502FF-5F60-0E33-DF55-2662791D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366" y="3429000"/>
              <a:ext cx="6056736" cy="3273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73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2CCBC0-A507-0E6E-97A2-32C950E5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JSON Structures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CD00E-C2A0-E2F3-08BB-D34BC955E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0267" y="1813476"/>
            <a:ext cx="4865733" cy="45668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collection of name/value pairs. 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various languages, this is realized as an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TW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object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record, struct,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dictionary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hash table,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keyed list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 associative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ordered list of values.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most languages, this is realized as an </a:t>
            </a:r>
            <a:r>
              <a:rPr lang="en-US" altLang="zh-TW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array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vector,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list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 sequence.</a:t>
            </a:r>
            <a:endParaRPr lang="zh-TW" altLang="en-US" dirty="0"/>
          </a:p>
          <a:p>
            <a:r>
              <a:rPr lang="en-US" altLang="zh-TW" dirty="0"/>
              <a:t>Object{ , }, Array[ , ],Value….</a:t>
            </a:r>
          </a:p>
          <a:p>
            <a:endParaRPr lang="en-US" altLang="zh-TW" dirty="0"/>
          </a:p>
          <a:p>
            <a:r>
              <a:rPr lang="zh-TW" altLang="en-US" dirty="0"/>
              <a:t>由網站直接讀取</a:t>
            </a:r>
            <a:r>
              <a:rPr lang="en-US" altLang="zh-TW" dirty="0"/>
              <a:t>JSON</a:t>
            </a:r>
            <a:r>
              <a:rPr lang="zh-TW" altLang="en-US" dirty="0"/>
              <a:t>資料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18753881-E49A-20B1-107E-2B1E25A603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7953" y="524949"/>
            <a:ext cx="3616732" cy="5983171"/>
          </a:xfr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6A889315-7D23-64AA-520F-04F391B21E2B}"/>
              </a:ext>
            </a:extLst>
          </p:cNvPr>
          <p:cNvSpPr/>
          <p:nvPr/>
        </p:nvSpPr>
        <p:spPr>
          <a:xfrm>
            <a:off x="6564268" y="454645"/>
            <a:ext cx="781582" cy="827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36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41088-0C25-CC61-0853-628E732C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由網站</a:t>
            </a:r>
            <a:r>
              <a:rPr lang="zh-TW" altLang="en-US" dirty="0">
                <a:solidFill>
                  <a:srgbClr val="FF0000"/>
                </a:solidFill>
              </a:rPr>
              <a:t>直接</a:t>
            </a:r>
            <a:r>
              <a:rPr lang="zh-TW" altLang="en-US" dirty="0"/>
              <a:t>讀取檔案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4468D7-7EF6-D9BD-D665-3856F9016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534" y="2527116"/>
            <a:ext cx="10058400" cy="3849624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requests 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get</a:t>
            </a:r>
          </a:p>
          <a:p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altLang="zh-TW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json_url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'https://hispark.hccg.gov.tw/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OpenData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GetParkInfo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=get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json_url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json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pd.json_normalize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sh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df.head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newdf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'PARKNO'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'PARKINGNAME'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'ADDRESS'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'BUSINESSHOURS'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'X_COORDINATE'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'Y_COORDINATE'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'UPDATETIME'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.tail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newdf.sort_values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by=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'UPDATETIME'</a:t>
            </a:r>
            <a:r>
              <a:rPr lang="en-US" altLang="zh-TW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US" altLang="zh-TW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E5CD05-D1C9-754A-01E2-BC819C021F75}"/>
              </a:ext>
            </a:extLst>
          </p:cNvPr>
          <p:cNvSpPr txBox="1"/>
          <p:nvPr/>
        </p:nvSpPr>
        <p:spPr>
          <a:xfrm>
            <a:off x="744547" y="1824908"/>
            <a:ext cx="10325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hlinkClick r:id="rId2"/>
              </a:rPr>
              <a:t>政府資料公開平台（</a:t>
            </a:r>
            <a:r>
              <a:rPr lang="en-US" altLang="zh-TW" b="1" dirty="0">
                <a:hlinkClick r:id="rId2"/>
              </a:rPr>
              <a:t>https://data.gov.tw/</a:t>
            </a:r>
            <a:r>
              <a:rPr lang="zh-TW" altLang="en-US" b="1" dirty="0"/>
              <a:t>），使用</a:t>
            </a:r>
            <a:r>
              <a:rPr lang="en-US" altLang="zh-TW" b="1" dirty="0"/>
              <a:t>python</a:t>
            </a:r>
            <a:r>
              <a:rPr lang="zh-TW" altLang="en-US" b="1" dirty="0"/>
              <a:t>指令，</a:t>
            </a:r>
            <a:r>
              <a:rPr lang="en-US" altLang="zh-TW" b="1" dirty="0"/>
              <a:t>request</a:t>
            </a:r>
            <a:r>
              <a:rPr lang="zh-TW" altLang="en-US" b="1" dirty="0"/>
              <a:t>模組中的</a:t>
            </a:r>
            <a:r>
              <a:rPr lang="en-US" altLang="zh-TW" b="1" dirty="0"/>
              <a:t>get</a:t>
            </a:r>
            <a:r>
              <a:rPr lang="zh-TW" altLang="en-US" b="1" dirty="0"/>
              <a:t>指令</a:t>
            </a:r>
            <a:endParaRPr lang="en-US" altLang="zh-TW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hlinkClick r:id="rId3"/>
              </a:rPr>
              <a:t>新竹剩餘停車位資訊</a:t>
            </a:r>
            <a:r>
              <a:rPr lang="en-US" altLang="zh-TW" b="1" dirty="0">
                <a:hlinkClick r:id="rId3"/>
              </a:rPr>
              <a:t>JOSN</a:t>
            </a:r>
            <a:r>
              <a:rPr lang="zh-TW" altLang="en-US" b="1" dirty="0">
                <a:hlinkClick r:id="rId3"/>
              </a:rPr>
              <a:t>檔</a:t>
            </a:r>
            <a:r>
              <a:rPr lang="zh-TW" altLang="en-US" b="1" dirty="0"/>
              <a:t>     </a:t>
            </a:r>
            <a:r>
              <a:rPr lang="en-US" altLang="zh-TW" b="1" dirty="0" err="1"/>
              <a:t>json_normalize</a:t>
            </a:r>
            <a:r>
              <a:rPr lang="en-US" altLang="zh-TW" b="1" dirty="0"/>
              <a:t>()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0925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77ABE-3822-8832-79F4-8FB6520A16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seaborn </a:t>
            </a:r>
            <a:r>
              <a:rPr lang="zh-TW" altLang="en-US" dirty="0"/>
              <a:t>＆</a:t>
            </a:r>
            <a:r>
              <a:rPr lang="en-US" altLang="zh-TW" dirty="0" err="1"/>
              <a:t>Matplotpy</a:t>
            </a:r>
            <a:br>
              <a:rPr lang="zh-TW" altLang="en-US" dirty="0"/>
            </a:br>
            <a:r>
              <a:rPr lang="zh-TW" altLang="en-US" dirty="0"/>
              <a:t>模組介紹</a:t>
            </a:r>
          </a:p>
        </p:txBody>
      </p:sp>
    </p:spTree>
    <p:extLst>
      <p:ext uri="{BB962C8B-B14F-4D97-AF65-F5344CB8AC3E}">
        <p14:creationId xmlns:p14="http://schemas.microsoft.com/office/powerpoint/2010/main" val="280632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A28B-CE32-9E42-F584-2611E2E0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Seaborns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8CE61-356D-DA62-8973-F5B97060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337866" cy="3849624"/>
          </a:xfrm>
        </p:spPr>
        <p:txBody>
          <a:bodyPr/>
          <a:lstStyle/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Seaborn is a </a:t>
            </a:r>
            <a:r>
              <a:rPr lang="en-US" altLang="zh-TW" b="1" i="1" dirty="0">
                <a:solidFill>
                  <a:srgbClr val="FF0000"/>
                </a:solidFill>
                <a:effectLst/>
                <a:latin typeface="-apple-system"/>
              </a:rPr>
              <a:t>library 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for making statistical graphics in Python.</a:t>
            </a:r>
          </a:p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It builds on top of </a:t>
            </a:r>
            <a:r>
              <a:rPr lang="en-US" altLang="zh-TW" b="0" i="0" u="none" strike="noStrike" dirty="0">
                <a:effectLst/>
                <a:latin typeface="-apple-system"/>
                <a:hlinkClick r:id="rId2"/>
              </a:rPr>
              <a:t>matplotlib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 and integrates closely with </a:t>
            </a:r>
            <a:r>
              <a:rPr lang="en-US" altLang="zh-TW" b="0" i="0" u="none" strike="noStrike" dirty="0">
                <a:effectLst/>
                <a:latin typeface="-apple-system"/>
                <a:hlinkClick r:id="rId3"/>
              </a:rPr>
              <a:t>pandas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 data structures.</a:t>
            </a:r>
          </a:p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Its plotting functions operate on </a:t>
            </a:r>
            <a:r>
              <a:rPr lang="en-US" altLang="zh-TW" b="0" i="0" dirty="0" err="1">
                <a:solidFill>
                  <a:srgbClr val="323232"/>
                </a:solidFill>
                <a:effectLst/>
                <a:latin typeface="-apple-system"/>
              </a:rPr>
              <a:t>dataframes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 and arrays containing whole datasets and internally perform the necessary semantic mapping and statistical aggregation to produce informative plots</a:t>
            </a:r>
            <a:endParaRPr lang="zh-TW" altLang="en-US" dirty="0"/>
          </a:p>
        </p:txBody>
      </p:sp>
      <p:pic>
        <p:nvPicPr>
          <p:cNvPr id="5" name="圖片 4">
            <a:hlinkClick r:id="rId4"/>
            <a:extLst>
              <a:ext uri="{FF2B5EF4-FFF2-40B4-BE49-F238E27FC236}">
                <a16:creationId xmlns:a16="http://schemas.microsoft.com/office/drawing/2014/main" id="{02B2FFE5-980A-0258-F939-550907D2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80" y="2258496"/>
            <a:ext cx="6638873" cy="33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B8D13-1C90-E6B2-5692-D250E33E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容易繪製所需圖形</a:t>
            </a:r>
            <a:r>
              <a:rPr lang="en-US" altLang="zh-TW" dirty="0"/>
              <a:t>(</a:t>
            </a:r>
            <a:r>
              <a:rPr lang="zh-TW" altLang="en-US" dirty="0"/>
              <a:t>程式練習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F42BB2B-CC49-2B4E-3FA0-98B94967B6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573" y="2301134"/>
            <a:ext cx="5795409" cy="290941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F4F88F3-86D4-9481-3F60-488F4AEDC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1001" y="2103438"/>
            <a:ext cx="3964322" cy="3748087"/>
          </a:xfrm>
        </p:spPr>
      </p:pic>
    </p:spTree>
    <p:extLst>
      <p:ext uri="{BB962C8B-B14F-4D97-AF65-F5344CB8AC3E}">
        <p14:creationId xmlns:p14="http://schemas.microsoft.com/office/powerpoint/2010/main" val="36380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A97CD-0679-FB14-2692-AC522635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Seaborn plot </a:t>
            </a:r>
            <a:r>
              <a:rPr lang="zh-TW" altLang="en-US" dirty="0"/>
              <a:t>（官網範例練習）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2B8C37C-90B8-A542-635E-D22C678E69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2307" y="1815606"/>
            <a:ext cx="4545911" cy="4035919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D679F93-4C1E-4046-CBC6-CF89579A523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066800" y="1946104"/>
            <a:ext cx="5272699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TW" sz="4000" b="0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3"/>
              </a:rPr>
              <a:t>seaborn.relplot</a:t>
            </a:r>
            <a:endParaRPr kumimoji="0" lang="en-US" altLang="zh-TW" sz="4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-apple-system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TW" sz="4000" b="0" i="0" u="none" strike="noStrike" cap="none" normalizeH="0" baseline="0" dirty="0" err="1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3"/>
              </a:rPr>
              <a:t>seaborn.scatterplot</a:t>
            </a:r>
            <a:endParaRPr kumimoji="0" lang="en-US" altLang="zh-TW" sz="4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-apple-system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4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3"/>
              </a:rPr>
              <a:t>seaborn.lineplot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4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4"/>
              </a:rPr>
              <a:t>seaborn.regplot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4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5"/>
              </a:rPr>
              <a:t>seaborn.residplot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rgbClr val="323232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40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Arial" panose="020B0604020202020204" pitchFamily="34" charset="0"/>
                <a:ea typeface="-apple-system"/>
                <a:hlinkClick r:id="rId6"/>
              </a:rPr>
              <a:t>seaborn.pairplot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C39EC-4AEC-2518-4C2A-EEE3FD50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/>
              <a:t>Matplotlib 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370827-C075-BE5F-760E-733F0DF1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4326"/>
            <a:ext cx="5390192" cy="44917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Matplotlib </a:t>
            </a:r>
            <a:r>
              <a:rPr lang="zh-CN" altLang="en-US" dirty="0"/>
              <a:t>是一個 </a:t>
            </a:r>
            <a:r>
              <a:rPr lang="en-US" altLang="zh-CN" dirty="0"/>
              <a:t>Python </a:t>
            </a:r>
            <a:r>
              <a:rPr lang="zh-CN" altLang="en-US" dirty="0"/>
              <a:t>的 </a:t>
            </a:r>
            <a:r>
              <a:rPr lang="en-US" altLang="zh-CN" dirty="0"/>
              <a:t>2D </a:t>
            </a:r>
            <a:r>
              <a:rPr lang="zh-CN" altLang="en-US" dirty="0"/>
              <a:t>繪圖庫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跨平臺的互動式環境</a:t>
            </a:r>
            <a:r>
              <a:rPr lang="zh-TW" altLang="en-US" dirty="0"/>
              <a:t>產生圖形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開發者可以僅需幾行</a:t>
            </a:r>
            <a:r>
              <a:rPr lang="zh-TW" altLang="en-US" dirty="0"/>
              <a:t>程式碼</a:t>
            </a:r>
            <a:r>
              <a:rPr lang="zh-CN" altLang="en-US" dirty="0"/>
              <a:t>，</a:t>
            </a:r>
            <a:r>
              <a:rPr lang="zh-TW" altLang="en-US" dirty="0"/>
              <a:t>即可</a:t>
            </a:r>
            <a:r>
              <a:rPr lang="zh-CN" altLang="en-US" dirty="0"/>
              <a:t>以生成繪圖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長條圖，功率譜，橫條圖，錯誤圖，散點圖等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matplotlib.pyplot</a:t>
            </a:r>
            <a:r>
              <a:rPr lang="en-US" altLang="zh-TW" dirty="0"/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使 </a:t>
            </a:r>
            <a:r>
              <a:rPr lang="en-US" altLang="zh-TW" dirty="0"/>
              <a:t>Matplotlib </a:t>
            </a:r>
            <a:r>
              <a:rPr lang="zh-TW" altLang="en-US" dirty="0"/>
              <a:t>像 </a:t>
            </a:r>
            <a:r>
              <a:rPr lang="en-US" altLang="zh-TW" dirty="0"/>
              <a:t>MATLAB </a:t>
            </a:r>
            <a:r>
              <a:rPr lang="zh-TW" altLang="en-US" dirty="0"/>
              <a:t>一樣工作的</a:t>
            </a:r>
            <a:r>
              <a:rPr lang="zh-TW" altLang="en-US" b="1" dirty="0">
                <a:solidFill>
                  <a:srgbClr val="FF0000"/>
                </a:solidFill>
              </a:rPr>
              <a:t>命令樣式函數的集合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pyplot</a:t>
            </a:r>
            <a:r>
              <a:rPr lang="en-US" altLang="zh-TW" dirty="0"/>
              <a:t> </a:t>
            </a:r>
            <a:r>
              <a:rPr lang="zh-TW" altLang="en-US" dirty="0"/>
              <a:t>函數都會對圖形進行一些更改，如創建圖形、在圖形中創建繪圖區域、在繪圖區域中繪製一些線條，用標籤裝飾繪圖等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6" name="圖片 5">
            <a:hlinkClick r:id="rId2"/>
            <a:extLst>
              <a:ext uri="{FF2B5EF4-FFF2-40B4-BE49-F238E27FC236}">
                <a16:creationId xmlns:a16="http://schemas.microsoft.com/office/drawing/2014/main" id="{971AC9DA-DB9D-E238-2AD8-F249FD2F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75" y="2196604"/>
            <a:ext cx="5163442" cy="35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5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87E18-7324-6F74-8BB3-B1CA8A41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32DA12-90D5-98FE-EC9D-F6BEA45A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由網路上直接（</a:t>
            </a:r>
            <a:r>
              <a:rPr lang="zh-TW" altLang="en-US" dirty="0">
                <a:solidFill>
                  <a:srgbClr val="FF0000"/>
                </a:solidFill>
              </a:rPr>
              <a:t>自動）</a:t>
            </a:r>
            <a:r>
              <a:rPr lang="zh-TW" altLang="en-US" dirty="0"/>
              <a:t>讀取公開資料，包括</a:t>
            </a:r>
            <a:r>
              <a:rPr lang="en-US" altLang="zh-TW" dirty="0">
                <a:solidFill>
                  <a:srgbClr val="FF0000"/>
                </a:solidFill>
              </a:rPr>
              <a:t>JSON</a:t>
            </a:r>
            <a:r>
              <a:rPr lang="zh-TW" altLang="en-US" dirty="0">
                <a:solidFill>
                  <a:srgbClr val="FF0000"/>
                </a:solidFill>
              </a:rPr>
              <a:t>檔</a:t>
            </a:r>
            <a:r>
              <a:rPr lang="zh-TW" altLang="en-US" dirty="0"/>
              <a:t>，篩選部份資料後寫入分析檔案（資料清洗）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Pandas </a:t>
            </a:r>
            <a:r>
              <a:rPr lang="en-US" altLang="zh-TW" dirty="0" err="1"/>
              <a:t>DataFrame</a:t>
            </a:r>
            <a:r>
              <a:rPr lang="en-US" altLang="zh-TW" dirty="0"/>
              <a:t> </a:t>
            </a:r>
            <a:r>
              <a:rPr lang="zh-TW" altLang="en-US" dirty="0"/>
              <a:t>各項功能再練習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Matplotpy.plotlib</a:t>
            </a:r>
            <a:r>
              <a:rPr lang="en-US" altLang="zh-TW" dirty="0"/>
              <a:t> </a:t>
            </a:r>
            <a:r>
              <a:rPr lang="zh-TW" altLang="en-US" dirty="0"/>
              <a:t>繪圖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Seaborns</a:t>
            </a:r>
            <a:r>
              <a:rPr lang="en-US" altLang="zh-TW" dirty="0"/>
              <a:t> </a:t>
            </a:r>
            <a:r>
              <a:rPr lang="zh-TW" altLang="en-US" dirty="0"/>
              <a:t>繪圖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81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1EF95-0E00-3501-4F94-EC2577A5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圖形結構與元素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03B335C-629B-BA29-38AD-8BFE29AA90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5520" y="1975904"/>
            <a:ext cx="4512273" cy="4121359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C20D5BA-812D-57B4-4E6F-67252DBC6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7359" y="1805243"/>
            <a:ext cx="4669059" cy="4536634"/>
          </a:xfrm>
        </p:spPr>
      </p:pic>
    </p:spTree>
    <p:extLst>
      <p:ext uri="{BB962C8B-B14F-4D97-AF65-F5344CB8AC3E}">
        <p14:creationId xmlns:p14="http://schemas.microsoft.com/office/powerpoint/2010/main" val="994787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6CB1A-8EF8-3271-97C8-E5CB493F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練習一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E752D6-58D5-9BB5-4B80-40FEBCF054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9285" y="1973261"/>
            <a:ext cx="6159167" cy="414151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5C8DBB0-96A8-C0A9-7656-53C48784F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0201" y="2709972"/>
            <a:ext cx="2226979" cy="2133835"/>
          </a:xfrm>
        </p:spPr>
      </p:pic>
    </p:spTree>
    <p:extLst>
      <p:ext uri="{BB962C8B-B14F-4D97-AF65-F5344CB8AC3E}">
        <p14:creationId xmlns:p14="http://schemas.microsoft.com/office/powerpoint/2010/main" val="230411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6316F-E8D6-8320-6517-84436973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練習二</a:t>
            </a:r>
          </a:p>
        </p:txBody>
      </p:sp>
      <p:pic>
        <p:nvPicPr>
          <p:cNvPr id="6" name="內容版面配置區 5">
            <a:hlinkClick r:id="rId2"/>
            <a:extLst>
              <a:ext uri="{FF2B5EF4-FFF2-40B4-BE49-F238E27FC236}">
                <a16:creationId xmlns:a16="http://schemas.microsoft.com/office/drawing/2014/main" id="{4C6B75A2-6668-5F08-BB22-318944106D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4467" y="2103120"/>
            <a:ext cx="6746959" cy="3924768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98672E7-D2B5-C023-146F-98EAAA9375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152367" y="2731141"/>
            <a:ext cx="2599553" cy="2112666"/>
          </a:xfrm>
        </p:spPr>
      </p:pic>
    </p:spTree>
    <p:extLst>
      <p:ext uri="{BB962C8B-B14F-4D97-AF65-F5344CB8AC3E}">
        <p14:creationId xmlns:p14="http://schemas.microsoft.com/office/powerpoint/2010/main" val="3441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 descr="年輕人在寫作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7691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FBA105-4996-0524-0017-7A70CA2AD52E}"/>
              </a:ext>
            </a:extLst>
          </p:cNvPr>
          <p:cNvSpPr/>
          <p:nvPr/>
        </p:nvSpPr>
        <p:spPr>
          <a:xfrm>
            <a:off x="359290" y="204334"/>
            <a:ext cx="6383772" cy="6043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2" y="727626"/>
            <a:ext cx="570849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單元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3 </a:t>
            </a:r>
            <a:br>
              <a:rPr lang="en-US" altLang="zh-TW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kern="12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 Manipulation and Visualization in Python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018" y="2445851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讀取網路公開資料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CSV, </a:t>
            </a:r>
            <a:r>
              <a:rPr lang="en-US" altLang="zh-TW" dirty="0">
                <a:solidFill>
                  <a:srgbClr val="FF0000"/>
                </a:solidFill>
              </a:rPr>
              <a:t>JSON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, Excel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檔案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內建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request, pandas </a:t>
            </a: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read_csv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）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Pandas </a:t>
            </a: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資料分析</a:t>
            </a: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敘述性統計與資料匯總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繪圖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Matplotpy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模組介紹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seaborn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模組介紹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回歸分析練習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1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A169B06-8E13-A5C4-2939-C9321F4F4F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5905" y="3429000"/>
            <a:ext cx="4664075" cy="807663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751258-81BB-349F-D8DA-1A601359D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0642" y="3556118"/>
            <a:ext cx="4663440" cy="3000694"/>
          </a:xfrm>
        </p:spPr>
        <p:txBody>
          <a:bodyPr/>
          <a:lstStyle/>
          <a:p>
            <a:r>
              <a:rPr lang="zh-TW" altLang="en-US" b="1" u="sng" dirty="0">
                <a:solidFill>
                  <a:srgbClr val="FF0000"/>
                </a:solidFill>
              </a:rPr>
              <a:t>練習：</a:t>
            </a:r>
            <a:endParaRPr lang="en-US" altLang="zh-TW" b="1" u="sng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A=‘PYTHON‘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A[0], A[1], A[-1], A[-2]…..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A[:3]      </a:t>
            </a:r>
            <a:r>
              <a:rPr lang="zh-TW" altLang="en-US" dirty="0"/>
              <a:t>＃</a:t>
            </a:r>
            <a:r>
              <a:rPr lang="en-US" altLang="zh-TW" dirty="0"/>
              <a:t>'PYT'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A[1:3]    </a:t>
            </a:r>
            <a:r>
              <a:rPr lang="zh-TW" altLang="en-US" dirty="0"/>
              <a:t>＃</a:t>
            </a:r>
            <a:r>
              <a:rPr lang="en-US" altLang="zh-TW" dirty="0"/>
              <a:t>'YT'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A[::2]      </a:t>
            </a:r>
            <a:r>
              <a:rPr lang="zh-TW" altLang="en-US" dirty="0"/>
              <a:t>＃</a:t>
            </a:r>
            <a:r>
              <a:rPr lang="en-US" altLang="zh-TW" dirty="0"/>
              <a:t>’PTO'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A[-2]       #’O’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A[-3:]      # HON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b="1" u="sng" dirty="0">
                <a:solidFill>
                  <a:srgbClr val="FF0000"/>
                </a:solidFill>
              </a:rPr>
              <a:t>A[-1:-4:-1] </a:t>
            </a:r>
            <a:r>
              <a:rPr lang="zh-TW" altLang="en-US" b="1" u="sng" dirty="0">
                <a:solidFill>
                  <a:srgbClr val="FF0000"/>
                </a:solidFill>
              </a:rPr>
              <a:t>留意第二個參數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2D681E4-960F-8DEA-CD8D-2FCDEBD0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/>
          <a:lstStyle/>
          <a:p>
            <a:r>
              <a:rPr lang="en-US" altLang="zh-TW" sz="4000" b="1" u="sng" dirty="0">
                <a:solidFill>
                  <a:srgbClr val="002060"/>
                </a:solidFill>
              </a:rPr>
              <a:t>Review1</a:t>
            </a:r>
            <a:r>
              <a:rPr lang="en-US" altLang="zh-TW" b="1" u="sng" dirty="0">
                <a:solidFill>
                  <a:srgbClr val="002060"/>
                </a:solidFill>
              </a:rPr>
              <a:t>:</a:t>
            </a:r>
            <a:r>
              <a:rPr lang="en-US" altLang="zh-TW" dirty="0"/>
              <a:t>String, Indexing &amp; Slicing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F1B52C-CE22-4487-840F-73080D011209}"/>
              </a:ext>
            </a:extLst>
          </p:cNvPr>
          <p:cNvSpPr txBox="1"/>
          <p:nvPr/>
        </p:nvSpPr>
        <p:spPr>
          <a:xfrm>
            <a:off x="1360204" y="4393962"/>
            <a:ext cx="51104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Indexing from the beginning and end of a sequence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b="1" dirty="0">
                <a:solidFill>
                  <a:srgbClr val="FF0000"/>
                </a:solidFill>
              </a:rPr>
              <a:t>sequence[index]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800" b="1" i="0" u="sng" strike="noStrike" baseline="0" dirty="0">
                <a:solidFill>
                  <a:srgbClr val="000089"/>
                </a:solidFill>
                <a:latin typeface="UbuntuMono-Regular"/>
              </a:rPr>
              <a:t>Slicing</a:t>
            </a:r>
            <a:endParaRPr lang="en-US" altLang="zh-TW" sz="1800" b="0" i="0" u="none" strike="noStrike" baseline="0" dirty="0">
              <a:solidFill>
                <a:srgbClr val="000089"/>
              </a:solidFill>
              <a:latin typeface="UbuntuMono-Regula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sequence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altLang="zh-TW" sz="1800" b="0" i="0" u="none" strike="noStrike" baseline="0" dirty="0" err="1">
                <a:solidFill>
                  <a:srgbClr val="FF0000"/>
                </a:solidFill>
                <a:latin typeface="UbuntuMono-Regular"/>
              </a:rPr>
              <a:t>start:stop:step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B3DD41-BA9A-02A1-3E71-074FEE018102}"/>
              </a:ext>
            </a:extLst>
          </p:cNvPr>
          <p:cNvSpPr txBox="1"/>
          <p:nvPr/>
        </p:nvSpPr>
        <p:spPr>
          <a:xfrm>
            <a:off x="6427520" y="1674674"/>
            <a:ext cx="5069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u="sng" dirty="0">
                <a:solidFill>
                  <a:srgbClr val="FF0000"/>
                </a:solidFill>
              </a:rPr>
              <a:t>練習：</a:t>
            </a:r>
            <a:endParaRPr lang="en-US" altLang="zh-TW" b="1" u="sng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my_string1="A double quote string. "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my_string2='A single quote string.’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my_string</a:t>
            </a: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=my_string1+my_string2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print(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my_string</a:t>
            </a: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    type(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my_string</a:t>
            </a:r>
            <a:r>
              <a:rPr lang="en-US" altLang="zh-TW" sz="1800" b="0" i="0" u="none" strike="noStrike" baseline="0" dirty="0">
                <a:solidFill>
                  <a:srgbClr val="000089"/>
                </a:solidFill>
                <a:latin typeface="UbuntuMono-Regular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854C7A-FE82-5A66-9143-B23A2880E338}"/>
              </a:ext>
            </a:extLst>
          </p:cNvPr>
          <p:cNvSpPr txBox="1"/>
          <p:nvPr/>
        </p:nvSpPr>
        <p:spPr>
          <a:xfrm>
            <a:off x="1306566" y="1951672"/>
            <a:ext cx="4591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String: </a:t>
            </a:r>
            <a:r>
              <a:rPr lang="zh-TW" altLang="en-US" dirty="0"/>
              <a:t>可以使用雙引號（</a:t>
            </a:r>
            <a:r>
              <a:rPr lang="en-US" altLang="zh-TW" dirty="0"/>
              <a:t>” “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或 單引號（</a:t>
            </a:r>
            <a:r>
              <a:rPr lang="en-US" altLang="zh-TW" dirty="0"/>
              <a:t>‘ ‘</a:t>
            </a:r>
            <a:r>
              <a:rPr lang="zh-TW" altLang="en-US" dirty="0"/>
              <a:t>）來表示字串。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使用＋來連結字串；使用＊來重複字串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3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BFCEE-9070-87C0-CD7E-738070E4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u="sng" dirty="0">
                <a:solidFill>
                  <a:srgbClr val="002060"/>
                </a:solidFill>
              </a:rPr>
              <a:t>Review2</a:t>
            </a:r>
            <a:r>
              <a:rPr lang="en-US" altLang="zh-TW" b="1" u="sng" dirty="0">
                <a:solidFill>
                  <a:srgbClr val="002060"/>
                </a:solidFill>
              </a:rPr>
              <a:t>:</a:t>
            </a:r>
            <a:r>
              <a:rPr lang="en-US" altLang="zh-TW" b="1" dirty="0">
                <a:solidFill>
                  <a:srgbClr val="002060"/>
                </a:solidFill>
              </a:rPr>
              <a:t> </a:t>
            </a:r>
            <a:r>
              <a:rPr lang="zh-TW" altLang="en-US" dirty="0"/>
              <a:t>迴圈</a:t>
            </a:r>
            <a:r>
              <a:rPr lang="en-US" altLang="zh-TW" dirty="0"/>
              <a:t>(for, while)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4D1AB-A2CB-8855-2EE1-10A0A6A2D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383" y="2420049"/>
            <a:ext cx="5464733" cy="1411508"/>
          </a:xfrm>
        </p:spPr>
        <p:txBody>
          <a:bodyPr/>
          <a:lstStyle/>
          <a:p>
            <a:r>
              <a:rPr lang="en-US" altLang="zh-TW" dirty="0"/>
              <a:t> for  </a:t>
            </a:r>
            <a:r>
              <a:rPr lang="zh-TW" altLang="en-US" dirty="0">
                <a:solidFill>
                  <a:srgbClr val="FF0000"/>
                </a:solidFill>
              </a:rPr>
              <a:t>變數</a:t>
            </a:r>
            <a:r>
              <a:rPr lang="zh-TW" altLang="en-US" dirty="0"/>
              <a:t>  </a:t>
            </a:r>
            <a:r>
              <a:rPr lang="en-US" altLang="zh-TW" dirty="0"/>
              <a:t>in  </a:t>
            </a:r>
            <a:r>
              <a:rPr lang="zh-TW" altLang="en-US" dirty="0">
                <a:solidFill>
                  <a:srgbClr val="FF0000"/>
                </a:solidFill>
              </a:rPr>
              <a:t>可迭代的物件 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</a:p>
          <a:p>
            <a:r>
              <a:rPr lang="en-US" altLang="zh-TW" dirty="0"/>
              <a:t>for </a:t>
            </a:r>
            <a:r>
              <a:rPr lang="zh-TW" altLang="en-US" dirty="0"/>
              <a:t>迴圈會依序將可以迭代的物件取出，</a:t>
            </a:r>
            <a:r>
              <a:rPr lang="zh-TW" altLang="en-US" dirty="0">
                <a:solidFill>
                  <a:srgbClr val="FF0000"/>
                </a:solidFill>
              </a:rPr>
              <a:t>賦值給指定的變數 </a:t>
            </a:r>
            <a:r>
              <a:rPr lang="en-US" altLang="zh-TW" dirty="0"/>
              <a:t>( </a:t>
            </a:r>
            <a:r>
              <a:rPr lang="zh-TW" altLang="en-US" dirty="0"/>
              <a:t>可迭代的物件像是字串、串列、字典、集合</a:t>
            </a:r>
            <a:r>
              <a:rPr lang="en-US" altLang="zh-TW" dirty="0"/>
              <a:t>...</a:t>
            </a:r>
            <a:r>
              <a:rPr lang="zh-TW" altLang="en-US" dirty="0"/>
              <a:t>等 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931D5E-7B89-A12C-3D3E-65381D34A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4465" y="2544342"/>
            <a:ext cx="4941863" cy="1220534"/>
          </a:xfrm>
        </p:spPr>
        <p:txBody>
          <a:bodyPr/>
          <a:lstStyle/>
          <a:p>
            <a:r>
              <a:rPr lang="zh-TW" altLang="en-US" dirty="0"/>
              <a:t>「</a:t>
            </a:r>
            <a:r>
              <a:rPr lang="en-US" altLang="zh-TW" dirty="0">
                <a:solidFill>
                  <a:srgbClr val="FF0000"/>
                </a:solidFill>
              </a:rPr>
              <a:t>while </a:t>
            </a:r>
            <a:r>
              <a:rPr lang="zh-TW" altLang="en-US" dirty="0">
                <a:solidFill>
                  <a:srgbClr val="FF0000"/>
                </a:solidFill>
              </a:rPr>
              <a:t>條件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如果條件判斷為 </a:t>
            </a:r>
            <a:r>
              <a:rPr lang="en-US" altLang="zh-TW" dirty="0"/>
              <a:t>True</a:t>
            </a:r>
            <a:r>
              <a:rPr lang="zh-TW" altLang="en-US" dirty="0"/>
              <a:t>，就會不斷執行迴圈內容，如果判斷為 </a:t>
            </a:r>
            <a:r>
              <a:rPr lang="en-US" altLang="zh-TW" dirty="0"/>
              <a:t>False</a:t>
            </a:r>
            <a:r>
              <a:rPr lang="zh-TW" altLang="en-US" dirty="0"/>
              <a:t>，就會停止迴圈，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EAA3B0-5676-6FF7-7DB3-06B45625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31" y="1770853"/>
            <a:ext cx="5838410" cy="6096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A12A42-B040-8459-C3E6-DF0D6666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106" y="1770853"/>
            <a:ext cx="5038222" cy="59696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2E89D5-7582-2654-6506-2DFEE68D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4" y="3716132"/>
            <a:ext cx="2799771" cy="2403170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E666707C-5C3B-DB6E-4BCE-AA5803F4A5A4}"/>
              </a:ext>
            </a:extLst>
          </p:cNvPr>
          <p:cNvGrpSpPr/>
          <p:nvPr/>
        </p:nvGrpSpPr>
        <p:grpSpPr>
          <a:xfrm>
            <a:off x="3485836" y="3716132"/>
            <a:ext cx="2540280" cy="2793638"/>
            <a:chOff x="3485836" y="3716132"/>
            <a:chExt cx="2540280" cy="279363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E0CA31B-AC78-10C5-69AD-1811739D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5836" y="3716132"/>
              <a:ext cx="2540280" cy="1519264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ED97E9B-26C9-E867-0D4D-754D42935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5836" y="5235396"/>
              <a:ext cx="2540280" cy="1274374"/>
            </a:xfrm>
            <a:prstGeom prst="rect">
              <a:avLst/>
            </a:prstGeom>
          </p:spPr>
        </p:pic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F6C98D8A-7FF3-CA1B-245D-F52FB7B4D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553" y="3905142"/>
            <a:ext cx="2064956" cy="179235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847F28-7DFC-9FC8-0887-07A74E1BE40E}"/>
              </a:ext>
            </a:extLst>
          </p:cNvPr>
          <p:cNvSpPr txBox="1"/>
          <p:nvPr/>
        </p:nvSpPr>
        <p:spPr>
          <a:xfrm>
            <a:off x="7007880" y="6196667"/>
            <a:ext cx="480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資料來源：</a:t>
            </a:r>
            <a:r>
              <a:rPr lang="en-US" altLang="zh-TW" sz="1200" dirty="0"/>
              <a:t> https://steam.oxxostudio.tw/category/python/basic/loop.html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636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FFFEE-2962-F6DE-72CC-F28F9914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 b="1" u="sng" dirty="0">
                <a:solidFill>
                  <a:srgbClr val="002060"/>
                </a:solidFill>
              </a:rPr>
              <a:t>Review3: </a:t>
            </a:r>
            <a:r>
              <a:rPr lang="en-US" altLang="zh-TW" dirty="0" err="1"/>
              <a:t>Numpy</a:t>
            </a:r>
            <a:r>
              <a:rPr lang="en-US" altLang="zh-TW" dirty="0"/>
              <a:t>: Indexing on </a:t>
            </a:r>
            <a:r>
              <a:rPr lang="en-US" altLang="zh-TW" dirty="0" err="1"/>
              <a:t>ndarrays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F689E5-92FD-1865-F47A-B351D3774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0583" y="1844716"/>
            <a:ext cx="5423721" cy="4348764"/>
          </a:xfrm>
        </p:spPr>
        <p:txBody>
          <a:bodyPr/>
          <a:lstStyle/>
          <a:p>
            <a:r>
              <a:rPr lang="en-US" altLang="zh-TW" dirty="0"/>
              <a:t>x = </a:t>
            </a:r>
            <a:r>
              <a:rPr lang="en-US" altLang="zh-TW" dirty="0" err="1"/>
              <a:t>np.arange</a:t>
            </a:r>
            <a:r>
              <a:rPr lang="en-US" altLang="zh-TW" dirty="0"/>
              <a:t>(10)</a:t>
            </a:r>
          </a:p>
          <a:p>
            <a:r>
              <a:rPr lang="en-US" altLang="zh-TW" dirty="0"/>
              <a:t>X[2]</a:t>
            </a:r>
          </a:p>
          <a:p>
            <a:endParaRPr lang="en-US" altLang="zh-TW" dirty="0"/>
          </a:p>
          <a:p>
            <a:r>
              <a:rPr lang="en-US" altLang="zh-TW" dirty="0" err="1"/>
              <a:t>X.shape</a:t>
            </a:r>
            <a:r>
              <a:rPr lang="en-US" altLang="zh-TW" dirty="0"/>
              <a:t> = (2, 5)  # now x is 2-dimensional</a:t>
            </a:r>
          </a:p>
          <a:p>
            <a:r>
              <a:rPr lang="en-US" altLang="zh-TW" dirty="0"/>
              <a:t>X[1, 3]   &amp;  x[1, -1]</a:t>
            </a:r>
          </a:p>
          <a:p>
            <a:endParaRPr lang="en-US" altLang="zh-TW" dirty="0"/>
          </a:p>
          <a:p>
            <a:r>
              <a:rPr lang="en-US" altLang="zh-TW" dirty="0"/>
              <a:t>X = </a:t>
            </a:r>
            <a:r>
              <a:rPr lang="en-US" altLang="zh-TW" dirty="0" err="1"/>
              <a:t>np.array</a:t>
            </a:r>
            <a:r>
              <a:rPr lang="en-US" altLang="zh-TW" dirty="0"/>
              <a:t>([0, 1, 2, 3, 4, 5, 6, 7, 8, 9])</a:t>
            </a:r>
          </a:p>
          <a:p>
            <a:r>
              <a:rPr lang="en-US" altLang="zh-TW" dirty="0"/>
              <a:t>X[1:7:2]</a:t>
            </a:r>
          </a:p>
          <a:p>
            <a:r>
              <a:rPr lang="en-US" altLang="zh-TW" dirty="0"/>
              <a:t>X[-3:3:-1]</a:t>
            </a:r>
          </a:p>
          <a:p>
            <a:endParaRPr lang="en-US" altLang="zh-TW" dirty="0"/>
          </a:p>
          <a:p>
            <a:r>
              <a:rPr lang="zh-TW" altLang="en-US" u="sng" dirty="0">
                <a:solidFill>
                  <a:srgbClr val="FF0000"/>
                </a:solidFill>
              </a:rPr>
              <a:t>練習：</a:t>
            </a:r>
            <a:r>
              <a:rPr lang="en-US" altLang="zh-TW" u="sng" dirty="0">
                <a:solidFill>
                  <a:srgbClr val="FF0000"/>
                </a:solidFill>
              </a:rPr>
              <a:t>x+1  ,  x*x , </a:t>
            </a:r>
            <a:r>
              <a:rPr lang="en-US" altLang="zh-TW" u="sng" dirty="0" err="1">
                <a:solidFill>
                  <a:srgbClr val="FF0000"/>
                </a:solidFill>
                <a:hlinkClick r:id="rId2"/>
              </a:rPr>
              <a:t>x@x.T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5" name="內容版面配置區 6">
            <a:hlinkClick r:id="rId3"/>
            <a:extLst>
              <a:ext uri="{FF2B5EF4-FFF2-40B4-BE49-F238E27FC236}">
                <a16:creationId xmlns:a16="http://schemas.microsoft.com/office/drawing/2014/main" id="{07EA40DE-FFC8-ADFF-3A32-09F34143F1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29521" y="2057249"/>
            <a:ext cx="4369282" cy="137175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6E6B6AC-C4E3-B8F0-8530-BBD1C76BA659}"/>
              </a:ext>
            </a:extLst>
          </p:cNvPr>
          <p:cNvSpPr txBox="1"/>
          <p:nvPr/>
        </p:nvSpPr>
        <p:spPr>
          <a:xfrm>
            <a:off x="1169819" y="3601408"/>
            <a:ext cx="4560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013243"/>
                </a:solidFill>
                <a:effectLst/>
                <a:latin typeface="var(--pst-font-family-heading)"/>
              </a:rPr>
              <a:t>Slicing</a:t>
            </a:r>
          </a:p>
          <a:p>
            <a:r>
              <a:rPr lang="en-US" altLang="zh-TW" dirty="0"/>
              <a:t> Basic slicing occurs when obj is a slice object (constructed by </a:t>
            </a:r>
            <a:r>
              <a:rPr lang="en-US" altLang="zh-TW" dirty="0" err="1">
                <a:solidFill>
                  <a:srgbClr val="FF0000"/>
                </a:solidFill>
              </a:rPr>
              <a:t>start:stop:step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notation inside of brackets),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373BB3-AAC7-144D-1866-8BAD1F80BAAA}"/>
              </a:ext>
            </a:extLst>
          </p:cNvPr>
          <p:cNvSpPr txBox="1"/>
          <p:nvPr/>
        </p:nvSpPr>
        <p:spPr>
          <a:xfrm>
            <a:off x="6513185" y="6082552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如何撰寫：</a:t>
            </a:r>
            <a:r>
              <a:rPr lang="en-US" altLang="zh-TW" dirty="0">
                <a:solidFill>
                  <a:srgbClr val="FF0000"/>
                </a:solidFill>
              </a:rPr>
              <a:t>Y=02*x1+0.3*x2+0.5*x3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8176A0F-3B27-7496-B6FC-CC89EB004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82" y="5224545"/>
            <a:ext cx="5351523" cy="9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82B0C-D280-2D2A-30E6-6011A149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 dirty="0">
                <a:solidFill>
                  <a:srgbClr val="002060"/>
                </a:solidFill>
              </a:rPr>
              <a:t>Review4: </a:t>
            </a:r>
            <a:r>
              <a:rPr lang="en-US" altLang="zh-TW" dirty="0"/>
              <a:t>Pandas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62D6ED-5865-9AD5-D171-E222D95BC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26C6AF-2440-351E-79DC-F6BA6745F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644329"/>
            <a:ext cx="4663440" cy="34601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來自</a:t>
            </a:r>
            <a:r>
              <a:rPr lang="en-US" altLang="zh-TW" dirty="0">
                <a:solidFill>
                  <a:srgbClr val="FF0000"/>
                </a:solidFill>
              </a:rPr>
              <a:t>panel data</a:t>
            </a:r>
            <a:r>
              <a:rPr lang="zh-TW" altLang="en-US" dirty="0"/>
              <a:t>的延伸，它可以被用來執行強大的資料分析有效的</a:t>
            </a:r>
            <a:r>
              <a:rPr lang="zh-TW" altLang="en-US" dirty="0">
                <a:solidFill>
                  <a:srgbClr val="FF0000"/>
                </a:solidFill>
              </a:rPr>
              <a:t>進行科學運算和資料數據分析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試算表都有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列數的限制，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資料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source-serif-pro"/>
              </a:rPr>
              <a:t>維度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限制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</a:rPr>
              <a:t>Python</a:t>
            </a:r>
            <a:r>
              <a:rPr lang="zh-TW" altLang="en-US" dirty="0">
                <a:solidFill>
                  <a:srgbClr val="FF0000"/>
                </a:solidFill>
              </a:rPr>
              <a:t>界的</a:t>
            </a:r>
            <a:r>
              <a:rPr lang="en-US" altLang="zh-TW" dirty="0">
                <a:solidFill>
                  <a:srgbClr val="FF0000"/>
                </a:solidFill>
              </a:rPr>
              <a:t>Excel</a:t>
            </a:r>
            <a:r>
              <a:rPr lang="zh-TW" altLang="en-US" dirty="0">
                <a:solidFill>
                  <a:srgbClr val="FF0000"/>
                </a:solidFill>
              </a:rPr>
              <a:t>試算表</a:t>
            </a:r>
            <a:r>
              <a:rPr lang="zh-TW" altLang="en-US" dirty="0"/>
              <a:t>，</a:t>
            </a:r>
            <a:r>
              <a:rPr lang="en-US" altLang="zh-TW" dirty="0"/>
              <a:t>pandas</a:t>
            </a:r>
            <a:r>
              <a:rPr lang="zh-TW" altLang="en-US" dirty="0"/>
              <a:t>在某個程度上填補了</a:t>
            </a:r>
            <a:r>
              <a:rPr lang="en-US" altLang="zh-TW" dirty="0"/>
              <a:t>Python</a:t>
            </a:r>
            <a:r>
              <a:rPr lang="zh-TW" altLang="en-US" dirty="0"/>
              <a:t>在資料分析及建模上的缺口</a:t>
            </a: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DB7107-DE12-C1C5-DAD1-AD705A25A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85401" y="1328394"/>
            <a:ext cx="5271370" cy="4378308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DataFrame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/>
              <a:t>A </a:t>
            </a:r>
            <a:r>
              <a:rPr lang="en-US" altLang="zh-TW" dirty="0" err="1"/>
              <a:t>DataFrame</a:t>
            </a:r>
            <a:r>
              <a:rPr lang="en-US" altLang="zh-TW" dirty="0"/>
              <a:t> is similar to a two-dimensional NumPy array, but it comes with </a:t>
            </a:r>
            <a:r>
              <a:rPr lang="en-US" altLang="zh-TW" dirty="0">
                <a:solidFill>
                  <a:srgbClr val="FF0000"/>
                </a:solidFill>
              </a:rPr>
              <a:t>column and row labels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each column can hold different data types.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hlinkClick r:id="rId3"/>
            <a:extLst>
              <a:ext uri="{FF2B5EF4-FFF2-40B4-BE49-F238E27FC236}">
                <a16:creationId xmlns:a16="http://schemas.microsoft.com/office/drawing/2014/main" id="{D45A0D22-4B23-24FC-9658-64552781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550" y="1875107"/>
            <a:ext cx="2095731" cy="62660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10A366-24A0-6117-4727-BABBC093FAB3}"/>
              </a:ext>
            </a:extLst>
          </p:cNvPr>
          <p:cNvSpPr txBox="1"/>
          <p:nvPr/>
        </p:nvSpPr>
        <p:spPr>
          <a:xfrm>
            <a:off x="6096000" y="5562499"/>
            <a:ext cx="5673707" cy="92333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練習：   </a:t>
            </a:r>
            <a:r>
              <a:rPr lang="en-US" altLang="zh-TW" dirty="0"/>
              <a:t>import pandas as pd                    	</a:t>
            </a:r>
            <a:r>
              <a:rPr lang="en-US" altLang="zh-TW" dirty="0" err="1"/>
              <a:t>pd.read_</a:t>
            </a:r>
            <a:r>
              <a:rPr lang="en-US" altLang="zh-TW" dirty="0" err="1">
                <a:solidFill>
                  <a:srgbClr val="FF0000"/>
                </a:solidFill>
              </a:rPr>
              <a:t>csv</a:t>
            </a:r>
            <a:r>
              <a:rPr lang="en-US" altLang="zh-TW" dirty="0"/>
              <a:t>("/content/drive/</a:t>
            </a:r>
            <a:r>
              <a:rPr lang="en-US" altLang="zh-TW" dirty="0" err="1"/>
              <a:t>MyDrive</a:t>
            </a:r>
            <a:r>
              <a:rPr lang="en-US" altLang="zh-TW" dirty="0"/>
              <a:t>/</a:t>
            </a:r>
            <a:r>
              <a:rPr lang="en-US" altLang="zh-TW" dirty="0" err="1"/>
              <a:t>Colab</a:t>
            </a:r>
            <a:r>
              <a:rPr lang="en-US" altLang="zh-TW" dirty="0"/>
              <a:t> 	Notebooks/W1_TestData.csv")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9C7880-CAFC-502D-0879-1D13F321A1A4}"/>
              </a:ext>
            </a:extLst>
          </p:cNvPr>
          <p:cNvGrpSpPr/>
          <p:nvPr/>
        </p:nvGrpSpPr>
        <p:grpSpPr>
          <a:xfrm>
            <a:off x="6096000" y="2885055"/>
            <a:ext cx="5735740" cy="2578359"/>
            <a:chOff x="6096000" y="2885055"/>
            <a:chExt cx="5735740" cy="257835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80B7497-D324-047E-3E6D-EA313FDA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577660"/>
              <a:ext cx="5673707" cy="1885754"/>
            </a:xfrm>
            <a:prstGeom prst="rect">
              <a:avLst/>
            </a:prstGeom>
          </p:spPr>
        </p:pic>
        <p:pic>
          <p:nvPicPr>
            <p:cNvPr id="13" name="圖片 12">
              <a:hlinkClick r:id="rId6"/>
              <a:extLst>
                <a:ext uri="{FF2B5EF4-FFF2-40B4-BE49-F238E27FC236}">
                  <a16:creationId xmlns:a16="http://schemas.microsoft.com/office/drawing/2014/main" id="{5CA97B6A-BDF2-3499-073A-4537316B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2885055"/>
              <a:ext cx="5735740" cy="656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41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F5C07-9E04-0F17-56EF-4A1869F4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9" y="429492"/>
            <a:ext cx="3161963" cy="1645920"/>
          </a:xfrm>
        </p:spPr>
        <p:txBody>
          <a:bodyPr anchor="b">
            <a:normAutofit/>
          </a:bodyPr>
          <a:lstStyle/>
          <a:p>
            <a:r>
              <a:rPr lang="zh-TW" altLang="en-US" sz="4400" dirty="0"/>
              <a:t>檢視</a:t>
            </a:r>
            <a:r>
              <a:rPr lang="en-US" altLang="zh-TW" sz="4400" dirty="0" err="1"/>
              <a:t>DataFrame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3FEC15-5A14-8F41-99EF-0965C3F88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25" y="112543"/>
            <a:ext cx="6109854" cy="4251759"/>
          </a:xfrm>
          <a:prstGeom prst="rect">
            <a:avLst/>
          </a:prstGeom>
          <a:noFill/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0597E1-D72D-DF98-904F-CF1B71678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075413"/>
            <a:ext cx="3161963" cy="4353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/>
              <a:t>df.head</a:t>
            </a:r>
            <a:r>
              <a:rPr lang="en-US" altLang="zh-TW" dirty="0"/>
              <a:t>(n):</a:t>
            </a:r>
            <a:r>
              <a:rPr lang="zh-TW" altLang="en-US" dirty="0"/>
              <a:t>前</a:t>
            </a:r>
            <a:r>
              <a:rPr lang="en-US" altLang="zh-TW" dirty="0"/>
              <a:t>n</a:t>
            </a:r>
            <a:r>
              <a:rPr lang="zh-TW" altLang="en-US" dirty="0"/>
              <a:t>列的觀測值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df.tail</a:t>
            </a:r>
            <a:r>
              <a:rPr lang="en-US" altLang="zh-TW" dirty="0"/>
              <a:t>(n):</a:t>
            </a:r>
            <a:r>
              <a:rPr lang="zh-TW" altLang="en-US" dirty="0"/>
              <a:t>末</a:t>
            </a:r>
            <a:r>
              <a:rPr lang="en-US" altLang="zh-TW" dirty="0"/>
              <a:t>n</a:t>
            </a:r>
            <a:r>
              <a:rPr lang="zh-TW" altLang="en-US" dirty="0"/>
              <a:t>列的觀測值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df.info()</a:t>
            </a:r>
            <a:r>
              <a:rPr lang="zh-TW" altLang="en-US" dirty="0"/>
              <a:t>：</a:t>
            </a:r>
            <a:r>
              <a:rPr lang="en-US" altLang="zh-TW" dirty="0" err="1"/>
              <a:t>DataFrame</a:t>
            </a:r>
            <a:r>
              <a:rPr lang="zh-TW" altLang="en-US" dirty="0"/>
              <a:t>的複合資訊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df.describe</a:t>
            </a:r>
            <a:r>
              <a:rPr lang="en-US" altLang="zh-TW" dirty="0"/>
              <a:t>()</a:t>
            </a:r>
            <a:r>
              <a:rPr lang="zh-TW" altLang="en-US" dirty="0"/>
              <a:t>：數值變數的描述性統計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df.shape</a:t>
            </a:r>
            <a:r>
              <a:rPr lang="en-US" altLang="zh-TW" dirty="0"/>
              <a:t>(</a:t>
            </a:r>
            <a:r>
              <a:rPr lang="en-US" altLang="zh-TW" dirty="0" err="1"/>
              <a:t>m,n</a:t>
            </a:r>
            <a:r>
              <a:rPr lang="en-US" altLang="zh-TW" dirty="0"/>
              <a:t>)</a:t>
            </a:r>
            <a:r>
              <a:rPr lang="zh-TW" altLang="en-US" dirty="0"/>
              <a:t>：以</a:t>
            </a:r>
            <a:r>
              <a:rPr lang="en-US" altLang="zh-TW" dirty="0"/>
              <a:t>tuple</a:t>
            </a:r>
            <a:r>
              <a:rPr lang="zh-TW" altLang="en-US" dirty="0"/>
              <a:t>回傳</a:t>
            </a:r>
            <a:r>
              <a:rPr lang="en-US" altLang="zh-TW" dirty="0"/>
              <a:t>m</a:t>
            </a:r>
            <a:r>
              <a:rPr lang="zh-TW" altLang="en-US" dirty="0"/>
              <a:t>列觀測值與</a:t>
            </a:r>
            <a:r>
              <a:rPr lang="en-US" altLang="zh-TW" dirty="0"/>
              <a:t>n</a:t>
            </a:r>
            <a:r>
              <a:rPr lang="zh-TW" altLang="en-US" dirty="0"/>
              <a:t>欄變數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df.columns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df.index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556E0D-5160-5D4A-9603-00CC62CBB707}"/>
              </a:ext>
            </a:extLst>
          </p:cNvPr>
          <p:cNvSpPr txBox="1"/>
          <p:nvPr/>
        </p:nvSpPr>
        <p:spPr>
          <a:xfrm>
            <a:off x="965753" y="4536449"/>
            <a:ext cx="6261651" cy="254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TW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data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一組數據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s-419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ndarray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、</a:t>
            </a:r>
            <a:r>
              <a:rPr lang="es-419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series, map, lists, dict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等類型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TW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index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zh-TW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索引值或標籤值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TW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columns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列標籤，預設值 </a:t>
            </a:r>
            <a:r>
              <a:rPr lang="es-419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RangeIndex (0, 1, 2, …, n) 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TW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dtype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zh-TW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資料類型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TW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copy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拷貝值，預設值</a:t>
            </a:r>
            <a:r>
              <a:rPr lang="es-419" altLang="zh-TW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False</a:t>
            </a:r>
            <a:r>
              <a:rPr lang="zh-TW" altLang="es-419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3547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159EF-8608-9F80-E93B-2B397A3E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</a:t>
            </a:r>
            <a:r>
              <a:rPr lang="en-US" altLang="zh-TW" sz="4800" b="0" i="0" u="none" strike="noStrike" baseline="0" dirty="0">
                <a:latin typeface="MyriadPro-SemiboldCond"/>
              </a:rPr>
              <a:t> Manipulation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6F3CB-3E6C-52CE-4043-F1B35BD12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6029"/>
            <a:ext cx="10058400" cy="3849624"/>
          </a:xfrm>
        </p:spPr>
        <p:txBody>
          <a:bodyPr/>
          <a:lstStyle/>
          <a:p>
            <a:r>
              <a:rPr lang="en-US" altLang="zh-TW" dirty="0"/>
              <a:t>Selecting Data</a:t>
            </a:r>
          </a:p>
          <a:p>
            <a:pPr lvl="1"/>
            <a:r>
              <a:rPr lang="en-US" altLang="zh-TW" b="0" i="0" u="none" strike="noStrike" baseline="0" dirty="0">
                <a:solidFill>
                  <a:srgbClr val="000000"/>
                </a:solidFill>
                <a:latin typeface="MinionPro-Regular"/>
              </a:rPr>
              <a:t>Use the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MinionPro-Regular"/>
              </a:rPr>
              <a:t>attribute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UbuntuMono-Regular"/>
              </a:rPr>
              <a:t>loc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MinionPro-Regular"/>
              </a:rPr>
              <a:t>, which stands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MinionPro-Regular"/>
              </a:rPr>
              <a:t>for </a:t>
            </a:r>
            <a:r>
              <a:rPr lang="en-US" altLang="zh-TW" b="0" i="1" u="none" strike="noStrike" baseline="0" dirty="0">
                <a:solidFill>
                  <a:srgbClr val="FF0000"/>
                </a:solidFill>
                <a:latin typeface="MinionPro-It"/>
              </a:rPr>
              <a:t>location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MinionPro-Regular"/>
              </a:rPr>
              <a:t>, to specify which rows and columns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MinionPro-Regular"/>
              </a:rPr>
              <a:t>you want to retrieve:</a:t>
            </a:r>
          </a:p>
          <a:p>
            <a:pPr lvl="1"/>
            <a:r>
              <a:rPr lang="en-US" altLang="zh-TW" b="1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b="1" i="0" u="none" strike="noStrike" baseline="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altLang="zh-TW" b="1" i="0" u="none" strike="noStrike" baseline="0" dirty="0" err="1">
                <a:solidFill>
                  <a:srgbClr val="000089"/>
                </a:solidFill>
                <a:latin typeface="UbuntuMono-Regular"/>
              </a:rPr>
              <a:t>loc</a:t>
            </a:r>
            <a:r>
              <a:rPr lang="en-US" altLang="zh-TW" b="1" i="0" u="none" strike="noStrike" baseline="0" dirty="0">
                <a:solidFill>
                  <a:srgbClr val="000000"/>
                </a:solidFill>
                <a:latin typeface="UbuntuMono-Regular"/>
              </a:rPr>
              <a:t>[</a:t>
            </a:r>
            <a:r>
              <a:rPr lang="en-US" altLang="zh-TW" b="1" i="0" u="none" strike="noStrike" baseline="0" dirty="0" err="1">
                <a:solidFill>
                  <a:srgbClr val="000089"/>
                </a:solidFill>
                <a:latin typeface="UbuntuMono-Regular"/>
              </a:rPr>
              <a:t>row_selection</a:t>
            </a:r>
            <a:r>
              <a:rPr lang="en-US" altLang="zh-TW" b="1" i="0" u="none" strike="noStrike" baseline="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altLang="zh-TW" b="1" i="0" u="none" strike="noStrike" baseline="0" dirty="0" err="1">
                <a:solidFill>
                  <a:srgbClr val="000089"/>
                </a:solidFill>
                <a:latin typeface="UbuntuMono-Regular"/>
              </a:rPr>
              <a:t>column_selection</a:t>
            </a:r>
            <a:r>
              <a:rPr lang="en-US" altLang="zh-TW" b="1" i="0" u="none" strike="noStrike" baseline="0" dirty="0">
                <a:solidFill>
                  <a:srgbClr val="000000"/>
                </a:solidFill>
                <a:latin typeface="UbuntuMono-Regular"/>
              </a:rPr>
              <a:t>]</a:t>
            </a:r>
          </a:p>
          <a:p>
            <a:pPr lvl="1"/>
            <a:r>
              <a:rPr lang="es-419" altLang="zh-TW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loc</a:t>
            </a:r>
            <a:r>
              <a:rPr lang="zh-TW" altLang="en-US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與</a:t>
            </a:r>
            <a:r>
              <a:rPr lang="es-419" altLang="zh-TW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iloc</a:t>
            </a:r>
            <a:r>
              <a:rPr lang="zh-TW" altLang="en-US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為最常用的資料切片方法，前者以值來選取，後者以定位的數值來選取。兩者皆用</a:t>
            </a:r>
            <a:r>
              <a:rPr lang="es-419" altLang="zh-TW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list[]</a:t>
            </a:r>
            <a:r>
              <a:rPr lang="zh-TW" altLang="en-US" b="0" i="0" dirty="0">
                <a:solidFill>
                  <a:srgbClr val="424242"/>
                </a:solidFill>
                <a:effectLst/>
                <a:latin typeface="Noto Sans" panose="020B0502040504020204" pitchFamily="34" charset="0"/>
              </a:rPr>
              <a:t>來操縱索引和欄位的切片。</a:t>
            </a:r>
            <a:endParaRPr lang="en-US" altLang="zh-TW" b="1" i="0" u="none" strike="noStrike" baseline="0" dirty="0">
              <a:solidFill>
                <a:srgbClr val="000000"/>
              </a:solidFill>
              <a:latin typeface="UbuntuMono-Regular"/>
            </a:endParaRPr>
          </a:p>
          <a:p>
            <a:pPr lvl="2"/>
            <a:endParaRPr lang="en-US" altLang="zh-TW" b="1" i="0" u="none" strike="noStrike" baseline="0" dirty="0">
              <a:solidFill>
                <a:srgbClr val="000000"/>
              </a:solidFill>
              <a:latin typeface="UbuntuMono-Regular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EEFEB2-5060-F403-B060-7102DD4C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14" y="3362359"/>
            <a:ext cx="5408352" cy="304865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A9A7DB2-95B7-0947-AB5D-49DFF87097A4}"/>
              </a:ext>
            </a:extLst>
          </p:cNvPr>
          <p:cNvSpPr txBox="1"/>
          <p:nvPr/>
        </p:nvSpPr>
        <p:spPr>
          <a:xfrm>
            <a:off x="8224491" y="3637166"/>
            <a:ext cx="3351098" cy="171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練習：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err="1"/>
              <a:t>df.loc</a:t>
            </a:r>
            <a:r>
              <a:rPr lang="en-US" altLang="zh-TW" dirty="0"/>
              <a:t>[1001, "name"]</a:t>
            </a:r>
          </a:p>
          <a:p>
            <a:pPr>
              <a:lnSpc>
                <a:spcPct val="150000"/>
              </a:lnSpc>
            </a:pP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sz="1800" b="0" i="0" u="none" strike="noStrike" baseline="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loc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[[</a:t>
            </a:r>
            <a:r>
              <a:rPr lang="en-US" altLang="zh-TW" sz="1800" b="0" i="0" u="none" strike="noStrike" baseline="0" dirty="0">
                <a:solidFill>
                  <a:srgbClr val="FF6600"/>
                </a:solidFill>
                <a:latin typeface="UbuntuMono-Regular"/>
              </a:rPr>
              <a:t>1001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altLang="zh-TW" sz="1800" b="0" i="0" u="none" strike="noStrike" baseline="0" dirty="0">
                <a:solidFill>
                  <a:srgbClr val="FF6600"/>
                </a:solidFill>
                <a:latin typeface="UbuntuMono-Regular"/>
              </a:rPr>
              <a:t>1002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], 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"age"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df</a:t>
            </a:r>
            <a:r>
              <a:rPr lang="en-US" altLang="zh-TW" sz="1800" b="0" i="0" u="none" strike="noStrike" baseline="0" dirty="0" err="1">
                <a:solidFill>
                  <a:srgbClr val="555555"/>
                </a:solidFill>
                <a:latin typeface="UbuntuMono-Regular"/>
              </a:rPr>
              <a:t>.</a:t>
            </a:r>
            <a:r>
              <a:rPr lang="en-US" altLang="zh-TW" sz="1800" b="0" i="0" u="none" strike="noStrike" baseline="0" dirty="0" err="1">
                <a:solidFill>
                  <a:srgbClr val="000089"/>
                </a:solidFill>
                <a:latin typeface="UbuntuMono-Regular"/>
              </a:rPr>
              <a:t>loc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[:</a:t>
            </a:r>
            <a:r>
              <a:rPr lang="en-US" altLang="zh-TW" sz="1800" b="0" i="0" u="none" strike="noStrike" baseline="0" dirty="0">
                <a:solidFill>
                  <a:srgbClr val="FF6600"/>
                </a:solidFill>
                <a:latin typeface="UbuntuMono-Regular"/>
              </a:rPr>
              <a:t>1002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, [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"name"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altLang="zh-TW" sz="1800" b="0" i="0" u="none" strike="noStrike" baseline="0" dirty="0">
                <a:solidFill>
                  <a:srgbClr val="CD3300"/>
                </a:solidFill>
                <a:latin typeface="UbuntuMono-Regular"/>
              </a:rPr>
              <a:t>"country"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UbuntuMono-Regular"/>
              </a:rPr>
              <a:t>]]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642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335516_TF89747358_Win32" id="{06DF202E-1C25-4F01-9CE3-9753AD6BDBB9}" vid="{94B4B9B2-5916-4066-8761-7DAE18CD219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課程簡報教學</Template>
  <TotalTime>2485</TotalTime>
  <Words>1542</Words>
  <Application>Microsoft Office PowerPoint</Application>
  <PresentationFormat>寬螢幕</PresentationFormat>
  <Paragraphs>169</Paragraphs>
  <Slides>22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40" baseType="lpstr">
      <vt:lpstr>-apple-system</vt:lpstr>
      <vt:lpstr>Helvetica Neue</vt:lpstr>
      <vt:lpstr>Microsoft JhengHei UI</vt:lpstr>
      <vt:lpstr>MinionPro-It</vt:lpstr>
      <vt:lpstr>MinionPro-Regular</vt:lpstr>
      <vt:lpstr>MyriadPro-SemiboldCond</vt:lpstr>
      <vt:lpstr>source-serif-pro</vt:lpstr>
      <vt:lpstr>UbuntuMono-Regular</vt:lpstr>
      <vt:lpstr>var(--pst-font-family-heading)</vt:lpstr>
      <vt:lpstr>標楷體</vt:lpstr>
      <vt:lpstr>Arial</vt:lpstr>
      <vt:lpstr>Calibri</vt:lpstr>
      <vt:lpstr>Courier New</vt:lpstr>
      <vt:lpstr>Garamond</vt:lpstr>
      <vt:lpstr>Noto Sans</vt:lpstr>
      <vt:lpstr>Times New Roman</vt:lpstr>
      <vt:lpstr>Wingdings</vt:lpstr>
      <vt:lpstr>SavonVTI</vt:lpstr>
      <vt:lpstr>W3_From Excel to PYTHON </vt:lpstr>
      <vt:lpstr>學習目標</vt:lpstr>
      <vt:lpstr>單元3  Data Manipulation and Visualization in Python</vt:lpstr>
      <vt:lpstr>Review1:String, Indexing &amp; Slicing</vt:lpstr>
      <vt:lpstr>Review2: 迴圈(for, while) </vt:lpstr>
      <vt:lpstr>Review3: Numpy: Indexing on ndarrays</vt:lpstr>
      <vt:lpstr>Review4: Pandas</vt:lpstr>
      <vt:lpstr>檢視DataFrame</vt:lpstr>
      <vt:lpstr>Data Manipulation</vt:lpstr>
      <vt:lpstr>Data Manipulation</vt:lpstr>
      <vt:lpstr>作業檢討</vt:lpstr>
      <vt:lpstr>JSON檔案</vt:lpstr>
      <vt:lpstr>JSON Structures</vt:lpstr>
      <vt:lpstr>由網站直接讀取檔案</vt:lpstr>
      <vt:lpstr>seaborn ＆Matplotpy 模組介紹</vt:lpstr>
      <vt:lpstr>Seaborns</vt:lpstr>
      <vt:lpstr>容易繪製所需圖形(程式練習)</vt:lpstr>
      <vt:lpstr>Seaborn plot （官網範例練習）</vt:lpstr>
      <vt:lpstr>Matplotlib </vt:lpstr>
      <vt:lpstr>圖形結構與元素</vt:lpstr>
      <vt:lpstr>練習一</vt:lpstr>
      <vt:lpstr>練習二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Excel to PYTHON</dc:title>
  <dc:creator>mj hwang</dc:creator>
  <cp:lastModifiedBy>mj hwang</cp:lastModifiedBy>
  <cp:revision>65</cp:revision>
  <dcterms:created xsi:type="dcterms:W3CDTF">2023-10-27T09:28:08Z</dcterms:created>
  <dcterms:modified xsi:type="dcterms:W3CDTF">2023-11-15T09:54:43Z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